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71" r:id="rId7"/>
    <p:sldId id="269" r:id="rId8"/>
    <p:sldId id="259" r:id="rId9"/>
    <p:sldId id="260" r:id="rId10"/>
    <p:sldId id="263" r:id="rId11"/>
    <p:sldId id="261" r:id="rId12"/>
    <p:sldId id="262" r:id="rId13"/>
    <p:sldId id="270" r:id="rId14"/>
    <p:sldId id="272" r:id="rId15"/>
    <p:sldId id="266" r:id="rId16"/>
    <p:sldId id="274" r:id="rId17"/>
    <p:sldId id="267" r:id="rId18"/>
    <p:sldId id="268" r:id="rId19"/>
    <p:sldId id="275" r:id="rId20"/>
    <p:sldId id="276" r:id="rId21"/>
    <p:sldId id="273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AF5D3B-24CF-581E-ECEE-A20439C21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52B481-63F0-8034-A609-8B384ABC7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69C702-BBBF-31C2-1D96-E6F5042C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AB2DDE-AD7A-13EC-FBBA-6D0A5686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E25F6F-789B-A22B-F7D7-6CEE77E6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48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4BFCF-CA84-5DDA-D296-5B41D719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9A88169-5716-BFF3-FD0E-1A9F2E6FC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5EE3A4-4EB2-ADC7-7AF7-6659DE7E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480736-5FAF-5566-6A2D-14942E7F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2C09DB-38E0-C1A0-7872-159E1308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59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692D86D-7338-F790-ABB5-0BA1965E3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AF69ADD-67F2-1A62-F192-7BDB49E0E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C155CE-25C8-49BB-AA25-C9C1FFAF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2F9A4D-6B8F-4944-BC3A-3C5523DE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5FABE7-657C-54C7-B884-B9405924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83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FC4A1-9F99-45C2-8BAE-87DBAC6B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FE7829-F07D-A523-49EC-5AF34311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688AA9-76EB-4C79-A60E-F4EF6D45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D9A3A8-3512-0CB8-07B0-219FA7A2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17071C-C6C2-F980-4E9B-860B4150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1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60E06-CD93-77AF-3767-15D5FC19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F44215-9E25-515D-BAEE-53D5AE863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E118AE-CEC7-AB00-9912-CC8B98F1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7D5DA1-2077-2A4A-41E6-B3C87474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09818A-361E-0EF1-F844-09BA015E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4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5307C0-34B1-CE4E-0316-3B1B166D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CA0FA4-6D74-7E62-9AAD-D93631F9C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E626E7-4ED4-D95F-05E8-8AB8DECD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A1B3F1-8BC7-8B60-8050-3ACD23E7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FF0ACE8-ABCF-36F9-8E1B-AC09411C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99B965-46A5-55E1-26BE-D57404C4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88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40A3DF-D43B-021F-3991-3A65ABDD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2CD050-3F40-1467-B0BC-254E0A6B7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F05CA9-B2FC-D3E7-C7D7-B8C489CE3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9B9C7B4-7509-7C91-D645-E16B60DA5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DEA7127-D957-CF07-6043-826AE0B9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ADB553A-36BB-7677-FCD9-7E053784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DB4C29A-931E-CC7C-DA04-9A768268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6DA1AAF-FF62-D150-E2BC-0A84C8F0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49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31730-565E-557D-6E7C-7C7678E4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941AB52-128E-5E5C-1167-694F14D9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DDC2CE9-2D94-9E0E-68F4-15DE6D4D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4CC61D-85E2-D31B-9AB7-9A2DD61C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81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E098D5-A91A-7D75-C3EB-2E88C7F6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1356705-0490-EEB3-0CF3-E1A22140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0BF264-AE7C-A2E8-20AA-12A2608A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73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C8EDAD-1AA8-D17A-4FD1-A140ACCC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0C5943-E437-49A5-993E-2A957B76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810F910-FB24-3B78-55E4-327661991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27F584-976B-3CDF-64B2-9E85A660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E9E3C0-D676-5F0C-88E7-448F2235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7058FD-9A24-6414-1A56-710589D7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35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F584BF-A0B1-1F03-BDA2-CB81CEAA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939A342-FB26-AA8D-2D2A-DF00B6D04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8FEC63-4FC0-99D4-05FB-50FC2DD8A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EB443B-6372-2D0C-BD51-D6818A6F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FB30EA-181B-0F5A-2833-04D92F0E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0BD378-150A-0AEB-B82A-E23274BB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70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FAA694C-06D2-9A87-A0D9-8AB58435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F65E5B-91D0-4F26-376E-60BAA50AC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8DAF1C-4C13-CBAA-8FCB-9D3B68A3F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C8EDA-FDEE-4204-9E51-090D691CD477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8B7641-958C-9DB0-DB6A-188824430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A7AFB5-24F9-2D73-E281-5A9A3FE7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8464-98D3-443E-84CD-A8EA6E3862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61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ouis_XV;_Bust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File:Marie-Antoinette,_1775_-_Mus%C3%A9e_Antoine_L%C3%A9cuyer.jpg" TargetMode="Externa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arie-Antoinette_(biographie_de_Stefan_Zweig)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youtube.com/watch?v=9gzUYeYL_L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fr.m.wikipedia.org/wiki/Fichier:Louis_XIV_1648_Henri_Testelin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F83E3-F6EB-2160-2605-4B38B4DAF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C72EBF-0505-98E3-E2B5-E06B74340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72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FEC72-2D46-1D4F-5837-F9C49F9F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dirty="0"/>
              <a:t>Królowa Maria Leszczyńska zm. 1768 </a:t>
            </a:r>
            <a:br>
              <a:rPr lang="pl-PL" dirty="0"/>
            </a:br>
            <a:r>
              <a:rPr lang="pl-PL" dirty="0"/>
              <a:t>i delfin Ludwik Ferdynand zm.1765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600DB1-5444-AD84-D3AB-7A93277E99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żona starsza o 7 lat</a:t>
            </a:r>
          </a:p>
          <a:p>
            <a:r>
              <a:rPr lang="pl-PL" b="1" dirty="0">
                <a:solidFill>
                  <a:srgbClr val="00B050"/>
                </a:solidFill>
              </a:rPr>
              <a:t>Najdłużej panująca królowa we Francji 42 lata i 9 m-</a:t>
            </a:r>
            <a:r>
              <a:rPr lang="pl-PL" b="1" dirty="0" err="1">
                <a:solidFill>
                  <a:srgbClr val="00B050"/>
                </a:solidFill>
              </a:rPr>
              <a:t>cy</a:t>
            </a:r>
            <a:r>
              <a:rPr lang="pl-PL" b="1" dirty="0">
                <a:solidFill>
                  <a:srgbClr val="00B050"/>
                </a:solidFill>
              </a:rPr>
              <a:t>.</a:t>
            </a:r>
          </a:p>
          <a:p>
            <a:r>
              <a:rPr lang="pl-PL" b="1" dirty="0">
                <a:solidFill>
                  <a:srgbClr val="00B050"/>
                </a:solidFill>
              </a:rPr>
              <a:t>Popularna w społeczeństwie</a:t>
            </a:r>
          </a:p>
          <a:p>
            <a:r>
              <a:rPr lang="pl-PL" b="1" dirty="0">
                <a:solidFill>
                  <a:srgbClr val="00B050"/>
                </a:solidFill>
              </a:rPr>
              <a:t>Wprowadziła szereg polskich zwyczajów do Francji</a:t>
            </a:r>
          </a:p>
          <a:p>
            <a:endParaRPr lang="pl-PL" b="1" dirty="0"/>
          </a:p>
          <a:p>
            <a:r>
              <a:rPr lang="pl-PL" b="1" dirty="0"/>
              <a:t>Babka królów: Ludwika XVI, Ludwika XVIII i Karola X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CCDBC1BE-5BF6-1B43-C8EE-5BDCC19AF9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1544716"/>
            <a:ext cx="4010025" cy="5313284"/>
          </a:xfrm>
        </p:spPr>
      </p:pic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E484FBB7-A080-9EFF-F0F8-B9D140268E2C}"/>
              </a:ext>
            </a:extLst>
          </p:cNvPr>
          <p:cNvCxnSpPr/>
          <p:nvPr/>
        </p:nvCxnSpPr>
        <p:spPr>
          <a:xfrm flipH="1">
            <a:off x="3057832" y="1720430"/>
            <a:ext cx="1818968" cy="22996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EACC552A-2B6E-B317-F96C-6A215E40CB57}"/>
              </a:ext>
            </a:extLst>
          </p:cNvPr>
          <p:cNvCxnSpPr/>
          <p:nvPr/>
        </p:nvCxnSpPr>
        <p:spPr>
          <a:xfrm>
            <a:off x="3057832" y="969792"/>
            <a:ext cx="0" cy="1537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3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94C92F-C56F-FDDA-BB71-7CB72BDA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>
                <a:latin typeface="+mn-lt"/>
              </a:rPr>
              <a:t>Ludwik XVI (</a:t>
            </a:r>
            <a:r>
              <a:rPr lang="pl-PL" sz="3600" dirty="0">
                <a:solidFill>
                  <a:srgbClr val="00B050"/>
                </a:solidFill>
                <a:latin typeface="+mn-lt"/>
              </a:rPr>
              <a:t>ur. 1752</a:t>
            </a:r>
            <a:r>
              <a:rPr lang="pl-PL" sz="3600" dirty="0">
                <a:latin typeface="+mn-lt"/>
              </a:rPr>
              <a:t>, zm.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21 styczn. 1793</a:t>
            </a:r>
            <a:r>
              <a:rPr lang="pl-PL" sz="3600" dirty="0">
                <a:latin typeface="+mn-lt"/>
              </a:rPr>
              <a:t>) i poślubion</a:t>
            </a:r>
            <a:r>
              <a:rPr lang="pl-PL" sz="3600" dirty="0"/>
              <a:t>a w 1770 r.  </a:t>
            </a:r>
            <a:r>
              <a:rPr lang="pl-PL" sz="3600" dirty="0">
                <a:latin typeface="+mn-lt"/>
              </a:rPr>
              <a:t>M</a:t>
            </a:r>
            <a:r>
              <a:rPr lang="pl-PL" sz="3600" dirty="0">
                <a:effectLst/>
                <a:latin typeface="+mn-lt"/>
                <a:ea typeface="Times New Roman" panose="02020603050405020304" pitchFamily="18" charset="0"/>
              </a:rPr>
              <a:t>aria Antonina (</a:t>
            </a:r>
            <a:r>
              <a:rPr lang="pl-PL" sz="3600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ur. 1755</a:t>
            </a:r>
            <a:r>
              <a:rPr lang="pl-PL" sz="3600" dirty="0">
                <a:effectLst/>
                <a:latin typeface="+mn-lt"/>
                <a:ea typeface="Times New Roman" panose="02020603050405020304" pitchFamily="18" charset="0"/>
              </a:rPr>
              <a:t>, zm. </a:t>
            </a:r>
            <a:r>
              <a:rPr lang="pl-PL" sz="36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16 </a:t>
            </a:r>
            <a:r>
              <a:rPr lang="pl-PL" sz="3600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p</a:t>
            </a:r>
            <a:r>
              <a:rPr lang="pl-PL" sz="3600" dirty="0" err="1">
                <a:solidFill>
                  <a:srgbClr val="FF0000"/>
                </a:solidFill>
              </a:rPr>
              <a:t>aźdz</a:t>
            </a:r>
            <a:r>
              <a:rPr lang="pl-PL" sz="3600" dirty="0">
                <a:solidFill>
                  <a:srgbClr val="FF0000"/>
                </a:solidFill>
              </a:rPr>
              <a:t>. 1793 r.)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2738493-331C-F91A-0E27-DF1E3276EE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35403" y="1825625"/>
            <a:ext cx="3387193" cy="4351338"/>
          </a:xfr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B48A5EB1-C77C-0ADC-75DA-D80CA749A2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01015" y="1825625"/>
            <a:ext cx="3323969" cy="4351338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9895382-F528-D730-6505-8FFAABAD8472}"/>
              </a:ext>
            </a:extLst>
          </p:cNvPr>
          <p:cNvSpPr txBox="1"/>
          <p:nvPr/>
        </p:nvSpPr>
        <p:spPr>
          <a:xfrm>
            <a:off x="1735403" y="6176963"/>
            <a:ext cx="3387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commons.wikimedia.org/wiki/File:Louis_XV;_Buste.jp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sa/3.0/"/>
              </a:rPr>
              <a:t>CC BY-SA</a:t>
            </a:r>
            <a:endParaRPr lang="pl-PL" sz="90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9A3673E-9F5D-5EA7-C686-0BC7B1231435}"/>
              </a:ext>
            </a:extLst>
          </p:cNvPr>
          <p:cNvSpPr txBox="1"/>
          <p:nvPr/>
        </p:nvSpPr>
        <p:spPr>
          <a:xfrm>
            <a:off x="7101015" y="6176963"/>
            <a:ext cx="33239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s://en.wikipedia.org/wiki/File:Marie-Antoinette,_1775_-_Mus%C3%A9e_Antoine_L%C3%A9cuyer.jp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386032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1BCA9581-1E61-4527-F8EC-6E692382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2A398CE-1485-E812-DB09-BDE0BBF6D2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7031" y="1825625"/>
            <a:ext cx="3323938" cy="4351338"/>
          </a:xfr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2742102-4B87-5A10-2587-0119C5480C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>
                <a:hlinkClick r:id="rId4"/>
              </a:rPr>
              <a:t>https://www.youtube.com/watch?v=9gzUYeYL_LM</a:t>
            </a:r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sz="2400" b="1" dirty="0"/>
              <a:t>Maria-Teresa Charlotte (1778-1851) </a:t>
            </a:r>
          </a:p>
          <a:p>
            <a:r>
              <a:rPr lang="pl-PL" sz="2400" dirty="0"/>
              <a:t>Louis Joseph (1781-1789) gruźlica</a:t>
            </a:r>
          </a:p>
          <a:p>
            <a:r>
              <a:rPr lang="pl-PL" sz="2400" b="1" dirty="0"/>
              <a:t>Ludwik (1785-1795)</a:t>
            </a:r>
          </a:p>
          <a:p>
            <a:r>
              <a:rPr lang="pl-PL" sz="2400" dirty="0"/>
              <a:t>Marie (1786-1787) możliwa gruźlica</a:t>
            </a:r>
          </a:p>
          <a:p>
            <a:endParaRPr lang="pl-PL" sz="2400" dirty="0"/>
          </a:p>
          <a:p>
            <a:r>
              <a:rPr lang="pl-PL" sz="2400" dirty="0">
                <a:solidFill>
                  <a:srgbClr val="00B050"/>
                </a:solidFill>
              </a:rPr>
              <a:t>+ czwórka adoptowanych dzieci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046B76-E828-D11F-44AF-D20D067DA24C}"/>
              </a:ext>
            </a:extLst>
          </p:cNvPr>
          <p:cNvSpPr txBox="1"/>
          <p:nvPr/>
        </p:nvSpPr>
        <p:spPr>
          <a:xfrm>
            <a:off x="1767031" y="6176963"/>
            <a:ext cx="3323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fr.wikipedia.org/wiki/Marie-Antoinette_(biographie_de_Stefan_Zweig)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5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283091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4376AB8-E166-6915-02F1-22E146E9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Zwołanie Stanów Generalnych = </a:t>
            </a:r>
            <a:r>
              <a:rPr lang="pl-PL" dirty="0">
                <a:solidFill>
                  <a:srgbClr val="FF0000"/>
                </a:solidFill>
              </a:rPr>
              <a:t>to miało być  remedium na problemy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A91113C-23EE-6BE8-B4D8-08A1DDC69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Deficyt budżetowy (co roku pon</a:t>
            </a:r>
            <a:r>
              <a:rPr lang="pl-PL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milion liwrów)</a:t>
            </a:r>
          </a:p>
          <a:p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Ok. połow</a:t>
            </a:r>
            <a:r>
              <a:rPr lang="pl-PL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pl-PL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ałego budżetu przeznaczana była na obsługę z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dłużenia!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3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499146D-66E0-5695-D428-DFEA769B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Żądania wsi </a:t>
            </a:r>
            <a:r>
              <a:rPr lang="pl-PL" dirty="0" err="1"/>
              <a:t>Guyancourt</a:t>
            </a:r>
            <a:r>
              <a:rPr lang="pl-PL" dirty="0"/>
              <a:t> 1789 r.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8E832C6-EE28-0751-BBDD-C15FA8FAD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6" y="1619147"/>
            <a:ext cx="10515600" cy="4351338"/>
          </a:xfrm>
        </p:spPr>
        <p:txBody>
          <a:bodyPr/>
          <a:lstStyle/>
          <a:p>
            <a:r>
              <a:rPr lang="pl-PL" dirty="0"/>
              <a:t>- by podatki przez wszystkie stany były płacone, bez jakichkolwiek wyjątków, przez każdy stan, zgodnie z jego możliwościami </a:t>
            </a:r>
          </a:p>
          <a:p>
            <a:r>
              <a:rPr lang="pl-PL" dirty="0"/>
              <a:t>To samo tyczy się całego królestwa […]</a:t>
            </a:r>
          </a:p>
          <a:p>
            <a:r>
              <a:rPr lang="pl-PL" dirty="0" err="1"/>
              <a:t>Cłkowita</a:t>
            </a:r>
            <a:r>
              <a:rPr lang="pl-PL" dirty="0"/>
              <a:t> likwidacja dziesięciny w naturze[…]</a:t>
            </a:r>
          </a:p>
          <a:p>
            <a:r>
              <a:rPr lang="pl-PL" dirty="0"/>
              <a:t>Że prawa własności święte i nienaruszalne </a:t>
            </a:r>
            <a:r>
              <a:rPr lang="pl-PL" dirty="0" err="1"/>
              <a:t>sa</a:t>
            </a:r>
            <a:endParaRPr lang="pl-PL" dirty="0"/>
          </a:p>
          <a:p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229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82E89-0CC9-2569-0903-C345911B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Zwołanie Stanów Generalnych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4953D3-430E-0285-9A12-46EA549A4D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Ok. 1000 reprezentantów:</a:t>
            </a:r>
          </a:p>
          <a:p>
            <a:endParaRPr lang="pl-PL" dirty="0"/>
          </a:p>
          <a:p>
            <a:r>
              <a:rPr lang="pl-PL" dirty="0"/>
              <a:t>- 270 szlachty</a:t>
            </a:r>
          </a:p>
          <a:p>
            <a:r>
              <a:rPr lang="pl-PL" dirty="0"/>
              <a:t>- 291 duchownych (głownie proboszczy, część radykalnych) </a:t>
            </a:r>
          </a:p>
          <a:p>
            <a:r>
              <a:rPr lang="pl-PL" dirty="0"/>
              <a:t>- 578 przedst. Stanu trzeciego, głównie elity: burżuazja (postanowili walczyć o swoje prawa)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EEA1444-35CE-D3B1-B493-1107AF67F3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Cel: By uchwaliły podwyższenie podatków</a:t>
            </a:r>
          </a:p>
          <a:p>
            <a:endParaRPr lang="pl-PL" dirty="0"/>
          </a:p>
          <a:p>
            <a:r>
              <a:rPr lang="pl-PL" dirty="0">
                <a:solidFill>
                  <a:srgbClr val="FF0000"/>
                </a:solidFill>
              </a:rPr>
              <a:t>Uwaga: </a:t>
            </a:r>
            <a:r>
              <a:rPr lang="pl-PL" dirty="0"/>
              <a:t>nie zwoływano ich przez prawie 200 lat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96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EE4332C-0C44-2326-FD7C-B3C52293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/>
              <a:t>Od społeczeństw</a:t>
            </a:r>
            <a:r>
              <a:rPr lang="de-D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de-D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nowego po n</a:t>
            </a:r>
            <a:r>
              <a:rPr lang="de-D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ród </a:t>
            </a:r>
            <a:r>
              <a:rPr lang="pl-PL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równopr</a:t>
            </a:r>
            <a:r>
              <a:rPr lang="de-D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wnych</a:t>
            </a:r>
            <a:r>
              <a:rPr lang="pl-P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obyw</a:t>
            </a:r>
            <a:r>
              <a:rPr lang="de-D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teli</a:t>
            </a:r>
            <a:endParaRPr lang="pl-PL" sz="4400" b="1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B47A0AD-D7D4-CBD4-5C8E-41574E5A3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31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55FF8-7428-561D-31F3-862036C9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Stany Generalne - przebieg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254C8-F7AF-844D-CDCB-06BFA397A7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5 maja - początek obrad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17 </a:t>
            </a:r>
            <a:r>
              <a:rPr lang="pl-PL" dirty="0" err="1"/>
              <a:t>czerwc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/>
              <a:t>Stan trzeci określił się Zgromadzeniem Narodowym ; część członków </a:t>
            </a:r>
            <a:r>
              <a:rPr lang="pl-PL" dirty="0" err="1"/>
              <a:t>pozost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łych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nów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przył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ą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czył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się do nich</a:t>
            </a:r>
            <a:endParaRPr lang="pl-PL" dirty="0"/>
          </a:p>
          <a:p>
            <a:endParaRPr lang="pl-PL" dirty="0"/>
          </a:p>
          <a:p>
            <a:r>
              <a:rPr lang="pl-PL" dirty="0"/>
              <a:t>9 lipca = Zgromadzenie Konstytucyjne (konstytuanta)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A509DE-386A-2B5C-635A-E11E25FFAD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894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7A9AFF-CACE-87B0-0B24-7690B11C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14 lipca = atak na Bastylię =symbol = początku rewolucji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1CF079-82DF-672A-C0F7-E9167D31A0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Głód i z</a:t>
            </a:r>
            <a:r>
              <a:rPr lang="de-D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mieszki w P</a:t>
            </a:r>
            <a:r>
              <a:rPr lang="de-D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ryżu</a:t>
            </a:r>
          </a:p>
          <a:p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b="1" dirty="0">
                <a:solidFill>
                  <a:srgbClr val="FF0000"/>
                </a:solidFill>
              </a:rPr>
              <a:t>14 Lipc</a:t>
            </a:r>
            <a:r>
              <a:rPr lang="de-D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por</a:t>
            </a:r>
            <a:r>
              <a:rPr lang="de-D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nku</a:t>
            </a:r>
            <a:r>
              <a:rPr lang="pl-P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tłum z</a:t>
            </a:r>
            <a:r>
              <a:rPr lang="de-D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de-D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 królewski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</a:t>
            </a:r>
            <a:r>
              <a:rPr lang="de-D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de-DE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amunicji</a:t>
            </a:r>
          </a:p>
          <a:p>
            <a:endParaRPr lang="pl-PL" sz="24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Król </a:t>
            </a:r>
            <a:r>
              <a:rPr lang="pl-PL" sz="2400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przyjech</a:t>
            </a:r>
            <a:r>
              <a:rPr lang="de-DE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 do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de-DE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ryż</a:t>
            </a:r>
            <a:r>
              <a:rPr lang="de-DE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„pogodził się” z ludem („</a:t>
            </a:r>
            <a:r>
              <a:rPr lang="pl-PL" sz="2400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trikolore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”) i </a:t>
            </a:r>
            <a:r>
              <a:rPr lang="pl-PL" sz="2400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uzn</a:t>
            </a:r>
            <a:r>
              <a:rPr lang="de-DE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 Zgrom</a:t>
            </a:r>
            <a:r>
              <a:rPr lang="de-DE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dzenie</a:t>
            </a:r>
            <a:r>
              <a:rPr lang="pl-P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de-DE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rodowe</a:t>
            </a:r>
            <a:endParaRPr lang="pl-PL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b="1" dirty="0">
                <a:solidFill>
                  <a:srgbClr val="FF0000"/>
                </a:solidFill>
              </a:rPr>
              <a:t>„Okres wielkiej trwogi”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45A817-7654-892B-264A-C42C07B075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Bezkarność sprawców mordów w Paryżu </a:t>
            </a:r>
          </a:p>
          <a:p>
            <a:endParaRPr lang="pl-PL" dirty="0"/>
          </a:p>
          <a:p>
            <a:r>
              <a:rPr lang="pl-PL" dirty="0"/>
              <a:t>zrodziła</a:t>
            </a:r>
          </a:p>
          <a:p>
            <a:endParaRPr lang="pl-PL" dirty="0"/>
          </a:p>
          <a:p>
            <a:r>
              <a:rPr lang="pl-PL" dirty="0"/>
              <a:t>„wielki terror” - napady na siedziby szlacheckie mordy i niszczenie dokumentów </a:t>
            </a:r>
          </a:p>
        </p:txBody>
      </p:sp>
    </p:spTree>
    <p:extLst>
      <p:ext uri="{BB962C8B-B14F-4D97-AF65-F5344CB8AC3E}">
        <p14:creationId xmlns:p14="http://schemas.microsoft.com/office/powerpoint/2010/main" val="3533097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DABA80-3679-4761-A060-C22846A9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Idee równości i wspólnoty ludzkiej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2D75B0-6FE2-4DFD-282B-0B7614D8EF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  <a:p>
            <a:r>
              <a:rPr lang="pl-PL" b="1" dirty="0"/>
              <a:t>Strona praktyczna</a:t>
            </a:r>
          </a:p>
          <a:p>
            <a:r>
              <a:rPr lang="pl-PL" dirty="0"/>
              <a:t>Reformy:</a:t>
            </a:r>
          </a:p>
          <a:p>
            <a:endParaRPr lang="pl-PL" dirty="0"/>
          </a:p>
          <a:p>
            <a:r>
              <a:rPr lang="pl-PL" dirty="0"/>
              <a:t>Zniesiono poddaństwo i świadczenia osobiste chłopa,</a:t>
            </a:r>
          </a:p>
          <a:p>
            <a:r>
              <a:rPr lang="pl-PL" dirty="0"/>
              <a:t>Zniesiono dziesięcinę</a:t>
            </a:r>
          </a:p>
          <a:p>
            <a:r>
              <a:rPr lang="pl-PL" dirty="0"/>
              <a:t>Zniesiono większość przywilejów szlacheckich 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8D04FD-3653-BED5-01E8-DDBD3B90A0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26 sierpnia 1789 - deklaracja praw człowieka i obywatela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Zasady: suwerenność narodu; </a:t>
            </a:r>
          </a:p>
          <a:p>
            <a:r>
              <a:rPr lang="pl-PL" dirty="0">
                <a:solidFill>
                  <a:srgbClr val="FF0000"/>
                </a:solidFill>
              </a:rPr>
              <a:t>Prawa jednostko do: wolności, własności, bezpieczeństwa i prawa oporu wobec niesprawiedliwości władz. 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Wolność jednostki </a:t>
            </a:r>
            <a:r>
              <a:rPr lang="pl-PL" dirty="0" err="1">
                <a:solidFill>
                  <a:srgbClr val="FF0000"/>
                </a:solidFill>
              </a:rPr>
              <a:t>Liberte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Równość obywateli wobec prawa </a:t>
            </a:r>
            <a:r>
              <a:rPr lang="pl-PL" dirty="0" err="1">
                <a:solidFill>
                  <a:srgbClr val="FF0000"/>
                </a:solidFill>
              </a:rPr>
              <a:t>Egalite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 err="1">
                <a:solidFill>
                  <a:srgbClr val="FF0000"/>
                </a:solidFill>
              </a:rPr>
              <a:t>Braterstow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Fraternite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67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365DD-1466-00BB-F8F7-50ABAD26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Francja pod koniec XVIII w. </a:t>
            </a:r>
            <a:br>
              <a:rPr lang="pl-PL" dirty="0"/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FA2E99-4DFA-8F53-2EC9-19FEE86DF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Od XVII w. najludniejsze i największe państwo Europy</a:t>
            </a:r>
          </a:p>
          <a:p>
            <a:r>
              <a:rPr lang="pl-PL" sz="3600" dirty="0"/>
              <a:t>Kolonie</a:t>
            </a:r>
          </a:p>
          <a:p>
            <a:r>
              <a:rPr lang="pl-PL" sz="3600" dirty="0"/>
              <a:t>Znacząca armia i flota</a:t>
            </a:r>
          </a:p>
          <a:p>
            <a:r>
              <a:rPr lang="pl-PL" sz="3600" dirty="0"/>
              <a:t>Paryż - jedno z najludniejszych miast świata, centrum kultury dla Europy</a:t>
            </a:r>
          </a:p>
        </p:txBody>
      </p:sp>
    </p:spTree>
    <p:extLst>
      <p:ext uri="{BB962C8B-B14F-4D97-AF65-F5344CB8AC3E}">
        <p14:creationId xmlns:p14="http://schemas.microsoft.com/office/powerpoint/2010/main" val="136103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B05466-7CBE-1DE8-3764-B8504C1B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Głosy o prawa kobiet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2EFEFE-1F2E-FC86-6357-767E97C1C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b="1" dirty="0" err="1"/>
              <a:t>Olympe</a:t>
            </a:r>
            <a:r>
              <a:rPr lang="pl-PL" b="1" dirty="0"/>
              <a:t> de </a:t>
            </a:r>
            <a:r>
              <a:rPr lang="pl-PL" b="1" dirty="0" err="1"/>
              <a:t>Gouges</a:t>
            </a:r>
            <a:r>
              <a:rPr lang="pl-PL" b="1" dirty="0"/>
              <a:t> +1793</a:t>
            </a:r>
          </a:p>
          <a:p>
            <a:endParaRPr lang="pl-PL" b="1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AEEA2B-BCB7-6958-DEA2-7353CAB9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8916" y="1825625"/>
            <a:ext cx="60148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Konstytucja wrzesień 1791 r.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Prawa dla wszystkich obywateli, </a:t>
            </a:r>
          </a:p>
          <a:p>
            <a:pPr marL="0" indent="0">
              <a:buNone/>
            </a:pPr>
            <a:r>
              <a:rPr lang="pl-PL" sz="3200" dirty="0"/>
              <a:t>ale nie dla:</a:t>
            </a:r>
          </a:p>
          <a:p>
            <a:pPr marL="0" indent="0">
              <a:buNone/>
            </a:pPr>
            <a:r>
              <a:rPr lang="pl-PL" sz="3200" dirty="0"/>
              <a:t>- niewolników</a:t>
            </a:r>
          </a:p>
          <a:p>
            <a:pPr marL="0" indent="0">
              <a:buNone/>
            </a:pPr>
            <a:r>
              <a:rPr lang="pl-PL" sz="3200" dirty="0"/>
              <a:t>- nie posiadających majątku</a:t>
            </a:r>
          </a:p>
          <a:p>
            <a:pPr marL="0" indent="0">
              <a:buNone/>
            </a:pPr>
            <a:r>
              <a:rPr lang="pl-PL" sz="3200" dirty="0"/>
              <a:t>- kobiet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EF4059-69E5-8882-3ED2-88F3D03D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Wojna Francja przeciw Austrii i Prusom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5CB642-F270-8899-C4C7-F5B345062A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Wielka ucieczka z Francji ok. 40 tys. od czasu wielkiego terroru</a:t>
            </a:r>
          </a:p>
          <a:p>
            <a:r>
              <a:rPr lang="pl-PL" dirty="0"/>
              <a:t>Kwiecień 1792 r. Austria wypowiedziała wojnę Francji</a:t>
            </a:r>
          </a:p>
          <a:p>
            <a:endParaRPr lang="pl-PL" dirty="0"/>
          </a:p>
          <a:p>
            <a:r>
              <a:rPr lang="pl-PL" b="1" dirty="0">
                <a:solidFill>
                  <a:srgbClr val="FF0000"/>
                </a:solidFill>
              </a:rPr>
              <a:t>Dowódcy austriaccy wzywali do zachowaniu spokoju i porządku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F32E96-430A-D1FE-3370-30A882ABD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1535" y="1825625"/>
            <a:ext cx="5582265" cy="4351338"/>
          </a:xfrm>
        </p:spPr>
        <p:txBody>
          <a:bodyPr/>
          <a:lstStyle/>
          <a:p>
            <a:r>
              <a:rPr lang="pl-PL" b="1" dirty="0"/>
              <a:t>Francja: mobilizacja wszystkich sił.</a:t>
            </a:r>
          </a:p>
          <a:p>
            <a:endParaRPr lang="pl-PL" dirty="0"/>
          </a:p>
          <a:p>
            <a:r>
              <a:rPr lang="pl-PL" dirty="0"/>
              <a:t>Potrzeba narodowa!</a:t>
            </a:r>
          </a:p>
          <a:p>
            <a:r>
              <a:rPr lang="pl-PL" dirty="0"/>
              <a:t>Naród w potrzebie!</a:t>
            </a:r>
          </a:p>
        </p:txBody>
      </p:sp>
    </p:spTree>
    <p:extLst>
      <p:ext uri="{BB962C8B-B14F-4D97-AF65-F5344CB8AC3E}">
        <p14:creationId xmlns:p14="http://schemas.microsoft.com/office/powerpoint/2010/main" val="3540163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5A21B-AD05-B897-2174-ED01EFF7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Fra</a:t>
            </a:r>
            <a:r>
              <a:rPr lang="pl-PL" b="1" dirty="0"/>
              <a:t>ncj</a:t>
            </a:r>
            <a:r>
              <a:rPr lang="pl-PL" dirty="0"/>
              <a:t>a</a:t>
            </a:r>
            <a:r>
              <a:rPr lang="pl-PL" b="1" dirty="0"/>
              <a:t> to republik</a:t>
            </a:r>
            <a:r>
              <a:rPr lang="pl-PL" dirty="0"/>
              <a:t>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80359-58F2-7387-148B-E7FB42953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2994"/>
            <a:ext cx="5181600" cy="459396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Sierpień 1792 tak tłumu na pałac królewski w Paryżu</a:t>
            </a:r>
          </a:p>
          <a:p>
            <a:r>
              <a:rPr lang="pl-PL" dirty="0"/>
              <a:t>Uwiezienie króla i królowej</a:t>
            </a:r>
          </a:p>
          <a:p>
            <a:endParaRPr lang="pl-PL" dirty="0"/>
          </a:p>
          <a:p>
            <a:r>
              <a:rPr lang="pl-PL" dirty="0"/>
              <a:t>Nowe wybory do Konwentu Narodowego (niemal brak w nim monarchistów)</a:t>
            </a:r>
          </a:p>
          <a:p>
            <a:r>
              <a:rPr lang="pl-PL" dirty="0"/>
              <a:t>Król postawiony przed konwentem, oskarżony o zdradę pa</a:t>
            </a:r>
            <a:r>
              <a:rPr lang="pl-PL" b="1" dirty="0"/>
              <a:t>ństw</a:t>
            </a:r>
            <a:r>
              <a:rPr lang="pl-PL" dirty="0"/>
              <a:t>a</a:t>
            </a:r>
            <a:r>
              <a:rPr lang="pl-PL" b="1" dirty="0"/>
              <a:t> i sk</a:t>
            </a:r>
            <a:r>
              <a:rPr lang="pl-PL" dirty="0"/>
              <a:t>azany na śmieć</a:t>
            </a:r>
          </a:p>
          <a:p>
            <a:endParaRPr lang="pl-PL" dirty="0"/>
          </a:p>
          <a:p>
            <a:pPr algn="ctr"/>
            <a:r>
              <a:rPr lang="pl-PL" b="1" dirty="0">
                <a:solidFill>
                  <a:srgbClr val="00B050"/>
                </a:solidFill>
              </a:rPr>
              <a:t>Ogłoszenie republiki 22 września 1792 r</a:t>
            </a:r>
            <a:r>
              <a:rPr lang="pl-PL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A19455-BDE3-3237-A945-71D3DC600E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1792 r. bitwa pod </a:t>
            </a:r>
            <a:r>
              <a:rPr lang="pl-PL" dirty="0" err="1"/>
              <a:t>Valmy</a:t>
            </a:r>
            <a:endParaRPr lang="pl-PL" dirty="0"/>
          </a:p>
          <a:p>
            <a:endParaRPr lang="pl-PL" dirty="0"/>
          </a:p>
          <a:p>
            <a:r>
              <a:rPr lang="pl-PL" dirty="0"/>
              <a:t>Wprowadzenie obowiązku służby wojskowej </a:t>
            </a:r>
          </a:p>
        </p:txBody>
      </p:sp>
    </p:spTree>
    <p:extLst>
      <p:ext uri="{BB962C8B-B14F-4D97-AF65-F5344CB8AC3E}">
        <p14:creationId xmlns:p14="http://schemas.microsoft.com/office/powerpoint/2010/main" val="4009394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78D96-7176-877C-65C9-18ED2D69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 terroru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75D58C-BDAA-6495-3A43-B6381195F8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Śmierć  na szafocie króla (obywatela </a:t>
            </a:r>
            <a:r>
              <a:rPr lang="pl-PL" dirty="0" err="1"/>
              <a:t>Kapeta</a:t>
            </a:r>
            <a:r>
              <a:rPr lang="pl-PL" dirty="0"/>
              <a:t>) i </a:t>
            </a:r>
            <a:r>
              <a:rPr lang="pl-PL" dirty="0" err="1"/>
              <a:t>krolowej</a:t>
            </a:r>
            <a:r>
              <a:rPr lang="pl-PL" dirty="0"/>
              <a:t> </a:t>
            </a:r>
          </a:p>
          <a:p>
            <a:r>
              <a:rPr lang="pl-PL" dirty="0"/>
              <a:t>Powstanie w </a:t>
            </a:r>
            <a:r>
              <a:rPr lang="pl-PL" dirty="0" err="1"/>
              <a:t>Vandei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B4B680-29D7-E945-5C14-275F05FC90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/>
              <a:t>Sankliuloci</a:t>
            </a:r>
            <a:r>
              <a:rPr lang="pl-PL" dirty="0"/>
              <a:t> w mieście</a:t>
            </a:r>
          </a:p>
          <a:p>
            <a:r>
              <a:rPr lang="pl-PL" dirty="0"/>
              <a:t>Jakobini z Maximilianem Robespierre przejęli władzę</a:t>
            </a:r>
          </a:p>
          <a:p>
            <a:r>
              <a:rPr lang="pl-PL" dirty="0"/>
              <a:t>„</a:t>
            </a:r>
            <a:r>
              <a:rPr lang="pl-PL" dirty="0" err="1"/>
              <a:t>terreur</a:t>
            </a:r>
            <a:r>
              <a:rPr lang="pl-PL" dirty="0"/>
              <a:t>”</a:t>
            </a:r>
          </a:p>
          <a:p>
            <a:endParaRPr lang="pl-PL" dirty="0"/>
          </a:p>
          <a:p>
            <a:r>
              <a:rPr lang="pl-PL" dirty="0"/>
              <a:t>Trybunał rewolucyjny = oskarżeni nie mieli prawa do obrony </a:t>
            </a:r>
          </a:p>
          <a:p>
            <a:r>
              <a:rPr lang="pl-PL" dirty="0"/>
              <a:t>Ok. 40 tys. zgilotynowanych</a:t>
            </a:r>
          </a:p>
          <a:p>
            <a:r>
              <a:rPr lang="pl-PL" dirty="0"/>
              <a:t>Lipiec 1794 Jakobini utracili władzę</a:t>
            </a:r>
          </a:p>
        </p:txBody>
      </p:sp>
    </p:spTree>
    <p:extLst>
      <p:ext uri="{BB962C8B-B14F-4D97-AF65-F5344CB8AC3E}">
        <p14:creationId xmlns:p14="http://schemas.microsoft.com/office/powerpoint/2010/main" val="216877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358CDB-41ED-865A-BFEC-A631FCF3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Reformy jakobińskie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E8C1C9-5EFA-C6F3-FE9D-5113FB027A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Francuzi to obywatel i obywatelka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Nowy kalendarz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/>
              <a:t>Państwo świeckie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CBBCDB8-2B7B-A2F6-FD5B-F94FE15538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93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E94A74-FBBB-8AA4-2C0A-8DE4F810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/>
              <a:t>= </a:t>
            </a:r>
            <a:r>
              <a:rPr lang="pl-PL" dirty="0">
                <a:solidFill>
                  <a:srgbClr val="FF0000"/>
                </a:solidFill>
              </a:rPr>
              <a:t>kryzys starego porządku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32582E-0066-903A-5A65-415809B1F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3600" dirty="0"/>
              <a:t>Uwaga!</a:t>
            </a:r>
          </a:p>
          <a:p>
            <a:r>
              <a:rPr lang="pl-PL" sz="3600" dirty="0"/>
              <a:t>-przez pr</a:t>
            </a:r>
            <a:r>
              <a:rPr lang="pl-PL" dirty="0"/>
              <a:t>a</a:t>
            </a:r>
            <a:r>
              <a:rPr lang="pl-PL" sz="3600" dirty="0"/>
              <a:t>wie c</a:t>
            </a:r>
            <a:r>
              <a:rPr lang="pl-PL" dirty="0"/>
              <a:t>a</a:t>
            </a:r>
            <a:r>
              <a:rPr lang="pl-PL" sz="3600" dirty="0"/>
              <a:t>ły wiek w st</a:t>
            </a:r>
            <a:r>
              <a:rPr lang="pl-PL" dirty="0"/>
              <a:t>a</a:t>
            </a:r>
            <a:r>
              <a:rPr lang="pl-PL" sz="3600" dirty="0"/>
              <a:t>nie kryzysu </a:t>
            </a:r>
          </a:p>
          <a:p>
            <a:r>
              <a:rPr lang="pl-PL" sz="3600" dirty="0"/>
              <a:t>- kosztowne wojny  dochody z kolonii nie pokryw</a:t>
            </a:r>
            <a:r>
              <a:rPr lang="pl-PL" dirty="0"/>
              <a:t>ały wydatków</a:t>
            </a:r>
          </a:p>
          <a:p>
            <a:r>
              <a:rPr lang="pl-PL" dirty="0"/>
              <a:t>Klęska Francji w czasie wojny siedmioletniej 1756-1763 (utracone kolonie w Ameryce Północnej i Indiach)</a:t>
            </a:r>
          </a:p>
          <a:p>
            <a:r>
              <a:rPr lang="pl-PL" dirty="0"/>
              <a:t>Susze i mroźne zimy w latach 80-tych XVIII w. - słabe plony</a:t>
            </a:r>
          </a:p>
          <a:p>
            <a:r>
              <a:rPr lang="pl-PL" dirty="0"/>
              <a:t>Kryzys w wytwórstwie - zwolnienia z fabryk = bezrobocie</a:t>
            </a:r>
          </a:p>
          <a:p>
            <a:r>
              <a:rPr lang="pl-PL" dirty="0"/>
              <a:t>Epidemie</a:t>
            </a:r>
          </a:p>
          <a:p>
            <a:r>
              <a:rPr lang="pl-PL" dirty="0"/>
              <a:t>Podniesienie podatków (ściąganych z chłopów) - by pokryć koszty włączenia się w wojnę o niepodległość Stanów Zjednoczonych = niezadowolenie stanu trzeciego</a:t>
            </a:r>
          </a:p>
        </p:txBody>
      </p:sp>
    </p:spTree>
    <p:extLst>
      <p:ext uri="{BB962C8B-B14F-4D97-AF65-F5344CB8AC3E}">
        <p14:creationId xmlns:p14="http://schemas.microsoft.com/office/powerpoint/2010/main" val="81911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D2A719-D38C-D20B-8572-23394275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Społeczeństwo francuskie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E0C3485-2838-418F-2AA0-E64001ED8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Stany:</a:t>
            </a: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B647FC-5B5A-9D13-0840-0D965C127B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600" dirty="0"/>
              <a:t>Duchowieństwo ok. 0,45%  </a:t>
            </a:r>
            <a:r>
              <a:rPr lang="pl-PL" sz="2600" dirty="0">
                <a:solidFill>
                  <a:srgbClr val="FF0000"/>
                </a:solidFill>
              </a:rPr>
              <a:t>nie płacili </a:t>
            </a:r>
          </a:p>
          <a:p>
            <a:pPr algn="r"/>
            <a:r>
              <a:rPr lang="pl-PL" sz="2600" dirty="0"/>
              <a:t>Szlachta     1,23%                </a:t>
            </a:r>
            <a:r>
              <a:rPr lang="pl-PL" sz="2600" dirty="0">
                <a:solidFill>
                  <a:srgbClr val="FF0000"/>
                </a:solidFill>
              </a:rPr>
              <a:t>podatków</a:t>
            </a:r>
          </a:p>
          <a:p>
            <a:pPr algn="r"/>
            <a:endParaRPr lang="pl-PL" sz="2600" dirty="0"/>
          </a:p>
          <a:p>
            <a:pPr marL="457200" lvl="1" indent="0">
              <a:buNone/>
            </a:pPr>
            <a:r>
              <a:rPr lang="pl-PL" sz="2600" dirty="0"/>
              <a:t>Stan trzeci: chłopi ca . 77%, robotnicy, żołnierze itp. ok 14%</a:t>
            </a:r>
          </a:p>
          <a:p>
            <a:r>
              <a:rPr lang="pl-PL" sz="2600" dirty="0"/>
              <a:t>W tym wykształcone elity: lekarze, prawnicy, burżuazja (prowadzące dochodowe przedsięwzięcia)ok.  7,48% </a:t>
            </a:r>
          </a:p>
          <a:p>
            <a:r>
              <a:rPr lang="pl-PL" sz="2600" dirty="0">
                <a:solidFill>
                  <a:srgbClr val="FF0000"/>
                </a:solidFill>
              </a:rPr>
              <a:t>(wszyscy bez praw politycznych)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F26F29F-9009-6309-6461-CD5631895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Niezadowoleni: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86DE370-059D-4902-16AF-A3564721D0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Inteligencja i burżuazja - zainteresowani prawami politycznymi</a:t>
            </a:r>
          </a:p>
          <a:p>
            <a:r>
              <a:rPr lang="pl-PL" b="1" dirty="0">
                <a:solidFill>
                  <a:srgbClr val="FF0000"/>
                </a:solidFill>
              </a:rPr>
              <a:t>Wszyscy </a:t>
            </a:r>
            <a:r>
              <a:rPr lang="pl-PL" dirty="0"/>
              <a:t>zmniejszeniem obciążeń feudalnych</a:t>
            </a:r>
          </a:p>
          <a:p>
            <a:r>
              <a:rPr lang="pl-PL" dirty="0"/>
              <a:t>Pojedyncze osoby wśród szlachty - niezadowolone panującymi porządkami</a:t>
            </a:r>
          </a:p>
          <a:p>
            <a:r>
              <a:rPr lang="pl-PL" dirty="0"/>
              <a:t>Niższe duchowieństwo- życiem w biedzie</a:t>
            </a:r>
          </a:p>
        </p:txBody>
      </p:sp>
      <p:sp>
        <p:nvSpPr>
          <p:cNvPr id="6" name="Nawias klamrowy zamykający 5">
            <a:extLst>
              <a:ext uri="{FF2B5EF4-FFF2-40B4-BE49-F238E27FC236}">
                <a16:creationId xmlns:a16="http://schemas.microsoft.com/office/drawing/2014/main" id="{B0988753-31F3-29ED-9FCA-1D48431B1EF0}"/>
              </a:ext>
            </a:extLst>
          </p:cNvPr>
          <p:cNvSpPr/>
          <p:nvPr/>
        </p:nvSpPr>
        <p:spPr>
          <a:xfrm>
            <a:off x="4268864" y="2505075"/>
            <a:ext cx="552450" cy="9239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0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4CC29E2-894C-BD3C-0A41-06815F3A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Punkty zapalne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8406CBD-9FE7-21B7-2198-FFAD105557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98 % społeczeństwa (stan trzeci) = posiadał 60% własności ziemi</a:t>
            </a:r>
          </a:p>
          <a:p>
            <a:endParaRPr lang="pl-PL" dirty="0"/>
          </a:p>
          <a:p>
            <a:r>
              <a:rPr lang="pl-PL" dirty="0"/>
              <a:t>15% dochodu państwowego = potrzebne było na pokrycie kosztów utrzymania dworu</a:t>
            </a:r>
          </a:p>
          <a:p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8591A6D-8957-38E0-C5D7-05B31604C3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07" y="1825625"/>
            <a:ext cx="4180185" cy="4351338"/>
          </a:xfrm>
        </p:spPr>
      </p:pic>
    </p:spTree>
    <p:extLst>
      <p:ext uri="{BB962C8B-B14F-4D97-AF65-F5344CB8AC3E}">
        <p14:creationId xmlns:p14="http://schemas.microsoft.com/office/powerpoint/2010/main" val="243573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C6EAAB-669C-4AB2-B8BC-5DDBDACE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Paryż (powyżej 500 tys. mieszkańców) i warunki życia w latach 80-tych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A44021-C6E8-ACA5-C57F-1C1693EA02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Niewykwalifikowany robotnik:</a:t>
            </a:r>
          </a:p>
          <a:p>
            <a:endParaRPr lang="pl-PL" dirty="0"/>
          </a:p>
          <a:p>
            <a:r>
              <a:rPr lang="pl-PL" dirty="0"/>
              <a:t>Tygodniówka w ponad 75% = koszty chleba</a:t>
            </a:r>
          </a:p>
          <a:p>
            <a:r>
              <a:rPr lang="pl-PL" dirty="0"/>
              <a:t>Nie stać było go ani na mięso, ani na ubrania</a:t>
            </a:r>
          </a:p>
          <a:p>
            <a:endParaRPr lang="pl-PL" dirty="0"/>
          </a:p>
          <a:p>
            <a:r>
              <a:rPr lang="pl-PL" dirty="0"/>
              <a:t>Chleb był nie tylko coraz droższy, ale coraz trudniej było go kupić!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88B739-F3C5-CFA2-4F22-BAA1BF719D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28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E276BE0-3695-2C96-B86C-8D9C6D8F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Wiek trzech królów </a:t>
            </a:r>
            <a:r>
              <a:rPr lang="pl-PL" sz="6600" b="1" dirty="0"/>
              <a:t>Ludwików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94F2890-8969-0CCE-2248-95CE8C5C7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56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93743CE-7D6C-F417-46EE-140F3B1E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Ludwik XIV zm. 1715</a:t>
            </a:r>
            <a:br>
              <a:rPr lang="pl-PL" dirty="0"/>
            </a:br>
            <a:endParaRPr lang="pl-PL" dirty="0"/>
          </a:p>
        </p:txBody>
      </p:sp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id="{64C2F4AA-82DF-1EE1-C626-6CA28E53D6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3063"/>
            <a:ext cx="5181600" cy="4076461"/>
          </a:xfrm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E7E5E6EE-6B4B-124B-13C0-0DB044325E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9487" y="1825625"/>
            <a:ext cx="3259026" cy="4351338"/>
          </a:xfr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989CA30-5EE6-F051-65F1-40E0BC48A36A}"/>
              </a:ext>
            </a:extLst>
          </p:cNvPr>
          <p:cNvSpPr txBox="1"/>
          <p:nvPr/>
        </p:nvSpPr>
        <p:spPr>
          <a:xfrm>
            <a:off x="1799487" y="6176963"/>
            <a:ext cx="325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4" tooltip="https://fr.m.wikipedia.org/wiki/Fichier:Louis_XIV_1648_Henri_Testelin.jp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5" tooltip="https://creativecommons.org/licenses/by-sa/3.0/"/>
              </a:rPr>
              <a:t>CC BY-SA</a:t>
            </a:r>
            <a:endParaRPr lang="pl-PL" sz="900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ABB93352-9C6E-1E37-16B1-8F7322E1A1FE}"/>
              </a:ext>
            </a:extLst>
          </p:cNvPr>
          <p:cNvCxnSpPr/>
          <p:nvPr/>
        </p:nvCxnSpPr>
        <p:spPr>
          <a:xfrm flipH="1">
            <a:off x="9124950" y="1028700"/>
            <a:ext cx="266700" cy="2314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458344DE-F114-CC67-83CE-DE10465345FA}"/>
              </a:ext>
            </a:extLst>
          </p:cNvPr>
          <p:cNvCxnSpPr/>
          <p:nvPr/>
        </p:nvCxnSpPr>
        <p:spPr>
          <a:xfrm>
            <a:off x="8143875" y="1304925"/>
            <a:ext cx="247650" cy="167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C70E5406-A53C-4572-38B9-F2912B8322C5}"/>
              </a:ext>
            </a:extLst>
          </p:cNvPr>
          <p:cNvCxnSpPr/>
          <p:nvPr/>
        </p:nvCxnSpPr>
        <p:spPr>
          <a:xfrm flipH="1">
            <a:off x="10629900" y="1304925"/>
            <a:ext cx="723900" cy="1838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wal 24">
            <a:extLst>
              <a:ext uri="{FF2B5EF4-FFF2-40B4-BE49-F238E27FC236}">
                <a16:creationId xmlns:a16="http://schemas.microsoft.com/office/drawing/2014/main" id="{7B66BB8D-6DC3-F26E-F53A-652619E5A096}"/>
              </a:ext>
            </a:extLst>
          </p:cNvPr>
          <p:cNvSpPr/>
          <p:nvPr/>
        </p:nvSpPr>
        <p:spPr>
          <a:xfrm>
            <a:off x="8829369" y="600869"/>
            <a:ext cx="1720644" cy="7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Ludwik XIV</a:t>
            </a:r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2BCC90D4-14F5-A84C-62FD-3EC858CACD7B}"/>
              </a:ext>
            </a:extLst>
          </p:cNvPr>
          <p:cNvSpPr/>
          <p:nvPr/>
        </p:nvSpPr>
        <p:spPr>
          <a:xfrm>
            <a:off x="7281709" y="642937"/>
            <a:ext cx="1369756" cy="6619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Duży Delfin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E7804DF3-8555-4A70-5038-70AD058A3819}"/>
              </a:ext>
            </a:extLst>
          </p:cNvPr>
          <p:cNvSpPr/>
          <p:nvPr/>
        </p:nvSpPr>
        <p:spPr>
          <a:xfrm>
            <a:off x="10748224" y="848089"/>
            <a:ext cx="1457325" cy="7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M</a:t>
            </a:r>
            <a:r>
              <a:rPr lang="pl-PL" dirty="0">
                <a:solidFill>
                  <a:srgbClr val="FF0000"/>
                </a:solidFill>
              </a:rPr>
              <a:t>ały Delfin</a:t>
            </a:r>
            <a:endParaRPr lang="pl-PL" dirty="0"/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7B91ED4E-06CD-4254-97E1-D03B9ED96A27}"/>
              </a:ext>
            </a:extLst>
          </p:cNvPr>
          <p:cNvSpPr/>
          <p:nvPr/>
        </p:nvSpPr>
        <p:spPr>
          <a:xfrm>
            <a:off x="6584082" y="5821849"/>
            <a:ext cx="1362842" cy="710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Ludwik XV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A8816551-2D70-F9E1-2107-14094BDB0E70}"/>
              </a:ext>
            </a:extLst>
          </p:cNvPr>
          <p:cNvCxnSpPr/>
          <p:nvPr/>
        </p:nvCxnSpPr>
        <p:spPr>
          <a:xfrm flipV="1">
            <a:off x="7669161" y="5417574"/>
            <a:ext cx="297426" cy="442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81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F3D692-D670-0837-865C-A1F87510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Ludwik XV, zm. 1774 r.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609B9B9C-AFDA-8C05-8E03-5EF4853C0B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09" y="1825625"/>
            <a:ext cx="2993181" cy="4351338"/>
          </a:xfrm>
        </p:spPr>
      </p:pic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BB105D34-1DA5-6642-CCF8-8DD85767FF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84" y="1825625"/>
            <a:ext cx="5145231" cy="4351338"/>
          </a:xfrm>
        </p:spPr>
      </p:pic>
    </p:spTree>
    <p:extLst>
      <p:ext uri="{BB962C8B-B14F-4D97-AF65-F5344CB8AC3E}">
        <p14:creationId xmlns:p14="http://schemas.microsoft.com/office/powerpoint/2010/main" val="4086140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21195</TotalTime>
  <Words>1016</Words>
  <Application>Microsoft Office PowerPoint</Application>
  <PresentationFormat>Panoramiczny</PresentationFormat>
  <Paragraphs>167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Prezentacja programu PowerPoint</vt:lpstr>
      <vt:lpstr>Francja pod koniec XVIII w.  </vt:lpstr>
      <vt:lpstr>= kryzys starego porządku</vt:lpstr>
      <vt:lpstr>Społeczeństwo francuskie</vt:lpstr>
      <vt:lpstr>Punkty zapalne</vt:lpstr>
      <vt:lpstr>Paryż (powyżej 500 tys. mieszkańców) i warunki życia w latach 80-tych</vt:lpstr>
      <vt:lpstr>2. Wiek trzech królów Ludwików</vt:lpstr>
      <vt:lpstr>Ludwik XIV zm. 1715 </vt:lpstr>
      <vt:lpstr>Ludwik XV, zm. 1774 r.</vt:lpstr>
      <vt:lpstr>Królowa Maria Leszczyńska zm. 1768  i delfin Ludwik Ferdynand zm.1765 </vt:lpstr>
      <vt:lpstr>Ludwik XVI (ur. 1752, zm. 21 styczn. 1793) i poślubiona w 1770 r.  Maria Antonina (ur. 1755, zm. 16 paźdz. 1793 r.)</vt:lpstr>
      <vt:lpstr>Prezentacja programu PowerPoint</vt:lpstr>
      <vt:lpstr>Zwołanie Stanów Generalnych = to miało być  remedium na problemy</vt:lpstr>
      <vt:lpstr>Żądania wsi Guyancourt 1789 r.</vt:lpstr>
      <vt:lpstr>Zwołanie Stanów Generalnych</vt:lpstr>
      <vt:lpstr>Od społeczeństwa stanowego po naród równoprawnych obywateli</vt:lpstr>
      <vt:lpstr>Stany Generalne - przebieg</vt:lpstr>
      <vt:lpstr>14 lipca = atak na Bastylię =symbol = początku rewolucji</vt:lpstr>
      <vt:lpstr>Idee równości i wspólnoty ludzkiej</vt:lpstr>
      <vt:lpstr>Głosy o prawa kobiet </vt:lpstr>
      <vt:lpstr>Wojna Francja przeciw Austrii i Prusom</vt:lpstr>
      <vt:lpstr>Francja to republika</vt:lpstr>
      <vt:lpstr>Czas terroru</vt:lpstr>
      <vt:lpstr>Reformy jakobińskie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Kurpiers</dc:creator>
  <cp:lastModifiedBy>Dominika Kurpiers</cp:lastModifiedBy>
  <cp:revision>5</cp:revision>
  <dcterms:created xsi:type="dcterms:W3CDTF">2024-03-24T16:12:56Z</dcterms:created>
  <dcterms:modified xsi:type="dcterms:W3CDTF">2024-04-08T09:28:27Z</dcterms:modified>
</cp:coreProperties>
</file>